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309" r:id="rId2"/>
    <p:sldId id="286" r:id="rId3"/>
    <p:sldId id="310" r:id="rId4"/>
    <p:sldId id="262" r:id="rId5"/>
    <p:sldId id="287" r:id="rId6"/>
    <p:sldId id="308" r:id="rId7"/>
    <p:sldId id="311" r:id="rId8"/>
    <p:sldId id="312" r:id="rId9"/>
    <p:sldId id="313" r:id="rId10"/>
    <p:sldId id="316" r:id="rId11"/>
    <p:sldId id="314" r:id="rId12"/>
    <p:sldId id="317" r:id="rId13"/>
    <p:sldId id="315" r:id="rId14"/>
    <p:sldId id="318" r:id="rId15"/>
    <p:sldId id="319" r:id="rId16"/>
    <p:sldId id="289" r:id="rId17"/>
    <p:sldId id="288" r:id="rId18"/>
    <p:sldId id="320" r:id="rId19"/>
    <p:sldId id="292" r:id="rId20"/>
    <p:sldId id="263" r:id="rId21"/>
    <p:sldId id="293" r:id="rId22"/>
    <p:sldId id="295" r:id="rId23"/>
    <p:sldId id="294" r:id="rId24"/>
    <p:sldId id="296" r:id="rId25"/>
    <p:sldId id="298" r:id="rId26"/>
    <p:sldId id="300" r:id="rId27"/>
    <p:sldId id="301" r:id="rId28"/>
    <p:sldId id="304" r:id="rId29"/>
    <p:sldId id="305" r:id="rId30"/>
    <p:sldId id="303" r:id="rId31"/>
    <p:sldId id="297" r:id="rId32"/>
    <p:sldId id="299" r:id="rId33"/>
    <p:sldId id="306" r:id="rId34"/>
    <p:sldId id="307" r:id="rId35"/>
  </p:sldIdLst>
  <p:sldSz cx="12192000" cy="6858000"/>
  <p:notesSz cx="7019925" cy="93059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, Jianying (NIH/NIEHS) [C]" initials="LJ([" lastIdx="0" clrIdx="0">
    <p:extLst>
      <p:ext uri="{19B8F6BF-5375-455C-9EA6-DF929625EA0E}">
        <p15:presenceInfo xmlns:p15="http://schemas.microsoft.com/office/powerpoint/2012/main" userId="S::li11@nih.gov::8450fdad-4130-4612-811d-16b26a9be46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4" autoAdjust="0"/>
    <p:restoredTop sz="87675" autoAdjust="0"/>
  </p:normalViewPr>
  <p:slideViewPr>
    <p:cSldViewPr snapToGrid="0">
      <p:cViewPr varScale="1">
        <p:scale>
          <a:sx n="86" d="100"/>
          <a:sy n="86" d="100"/>
        </p:scale>
        <p:origin x="9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edelgene\li11\project2019\RNAseqProj\report\alignment_assessmen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STAR alignment assessment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UniqueMapped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18"/>
                <c:pt idx="0">
                  <c:v>K70_1</c:v>
                </c:pt>
                <c:pt idx="1">
                  <c:v>K70_2</c:v>
                </c:pt>
                <c:pt idx="2">
                  <c:v>K70_3</c:v>
                </c:pt>
                <c:pt idx="3">
                  <c:v>K70MD_1</c:v>
                </c:pt>
                <c:pt idx="4">
                  <c:v>K70MD_2</c:v>
                </c:pt>
                <c:pt idx="5">
                  <c:v>K70MD_3</c:v>
                </c:pt>
                <c:pt idx="6">
                  <c:v>K70P10_1</c:v>
                </c:pt>
                <c:pt idx="7">
                  <c:v>K70P10_2</c:v>
                </c:pt>
                <c:pt idx="8">
                  <c:v>K70P10_3</c:v>
                </c:pt>
                <c:pt idx="9">
                  <c:v>NKO70_1</c:v>
                </c:pt>
                <c:pt idx="10">
                  <c:v>NKO70_3</c:v>
                </c:pt>
                <c:pt idx="11">
                  <c:v>NKO70_4</c:v>
                </c:pt>
                <c:pt idx="12">
                  <c:v>TR_AG_1</c:v>
                </c:pt>
                <c:pt idx="13">
                  <c:v>TR_AG_2</c:v>
                </c:pt>
                <c:pt idx="14">
                  <c:v>TR_AG_3</c:v>
                </c:pt>
                <c:pt idx="15">
                  <c:v>TR_SH_1</c:v>
                </c:pt>
                <c:pt idx="16">
                  <c:v>TR_SH_2</c:v>
                </c:pt>
                <c:pt idx="17">
                  <c:v>TR_SH_3</c:v>
                </c:pt>
              </c:strCache>
            </c:strRef>
          </c:cat>
          <c:val>
            <c:numRef>
              <c:f>Sheet1!$B$2:$B$19</c:f>
              <c:numCache>
                <c:formatCode>0.00%</c:formatCode>
                <c:ptCount val="18"/>
                <c:pt idx="0">
                  <c:v>0.94</c:v>
                </c:pt>
                <c:pt idx="1">
                  <c:v>0.93810000000000004</c:v>
                </c:pt>
                <c:pt idx="2">
                  <c:v>0.93740000000000001</c:v>
                </c:pt>
                <c:pt idx="3">
                  <c:v>0.93720000000000003</c:v>
                </c:pt>
                <c:pt idx="4">
                  <c:v>0.95040000000000002</c:v>
                </c:pt>
                <c:pt idx="5">
                  <c:v>0.94810000000000005</c:v>
                </c:pt>
                <c:pt idx="6">
                  <c:v>0.94479999999999997</c:v>
                </c:pt>
                <c:pt idx="7">
                  <c:v>0.94159999999999999</c:v>
                </c:pt>
                <c:pt idx="8">
                  <c:v>0.9345</c:v>
                </c:pt>
                <c:pt idx="9">
                  <c:v>0.94189999999999996</c:v>
                </c:pt>
                <c:pt idx="10">
                  <c:v>0.94130000000000003</c:v>
                </c:pt>
                <c:pt idx="11">
                  <c:v>0.94289999999999996</c:v>
                </c:pt>
                <c:pt idx="12">
                  <c:v>0.92610000000000003</c:v>
                </c:pt>
                <c:pt idx="13">
                  <c:v>0.94069999999999998</c:v>
                </c:pt>
                <c:pt idx="14">
                  <c:v>0.92989999999999995</c:v>
                </c:pt>
                <c:pt idx="15">
                  <c:v>0.93220000000000003</c:v>
                </c:pt>
                <c:pt idx="16">
                  <c:v>0.93979999999999997</c:v>
                </c:pt>
                <c:pt idx="17">
                  <c:v>0.93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B17-4C97-A7A8-BDCAA93013B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UnMappedTooShort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18"/>
                <c:pt idx="0">
                  <c:v>K70_1</c:v>
                </c:pt>
                <c:pt idx="1">
                  <c:v>K70_2</c:v>
                </c:pt>
                <c:pt idx="2">
                  <c:v>K70_3</c:v>
                </c:pt>
                <c:pt idx="3">
                  <c:v>K70MD_1</c:v>
                </c:pt>
                <c:pt idx="4">
                  <c:v>K70MD_2</c:v>
                </c:pt>
                <c:pt idx="5">
                  <c:v>K70MD_3</c:v>
                </c:pt>
                <c:pt idx="6">
                  <c:v>K70P10_1</c:v>
                </c:pt>
                <c:pt idx="7">
                  <c:v>K70P10_2</c:v>
                </c:pt>
                <c:pt idx="8">
                  <c:v>K70P10_3</c:v>
                </c:pt>
                <c:pt idx="9">
                  <c:v>NKO70_1</c:v>
                </c:pt>
                <c:pt idx="10">
                  <c:v>NKO70_3</c:v>
                </c:pt>
                <c:pt idx="11">
                  <c:v>NKO70_4</c:v>
                </c:pt>
                <c:pt idx="12">
                  <c:v>TR_AG_1</c:v>
                </c:pt>
                <c:pt idx="13">
                  <c:v>TR_AG_2</c:v>
                </c:pt>
                <c:pt idx="14">
                  <c:v>TR_AG_3</c:v>
                </c:pt>
                <c:pt idx="15">
                  <c:v>TR_SH_1</c:v>
                </c:pt>
                <c:pt idx="16">
                  <c:v>TR_SH_2</c:v>
                </c:pt>
                <c:pt idx="17">
                  <c:v>TR_SH_3</c:v>
                </c:pt>
              </c:strCache>
            </c:strRef>
          </c:cat>
          <c:val>
            <c:numRef>
              <c:f>Sheet1!$C$2:$C$19</c:f>
              <c:numCache>
                <c:formatCode>0.00%</c:formatCode>
                <c:ptCount val="18"/>
                <c:pt idx="0">
                  <c:v>3.27E-2</c:v>
                </c:pt>
                <c:pt idx="1">
                  <c:v>3.7999999999999999E-2</c:v>
                </c:pt>
                <c:pt idx="2">
                  <c:v>3.8199999999999998E-2</c:v>
                </c:pt>
                <c:pt idx="3">
                  <c:v>3.6600000000000001E-2</c:v>
                </c:pt>
                <c:pt idx="4">
                  <c:v>2.9399999999999999E-2</c:v>
                </c:pt>
                <c:pt idx="5">
                  <c:v>3.2300000000000002E-2</c:v>
                </c:pt>
                <c:pt idx="6">
                  <c:v>3.4500000000000003E-2</c:v>
                </c:pt>
                <c:pt idx="7">
                  <c:v>3.73E-2</c:v>
                </c:pt>
                <c:pt idx="8">
                  <c:v>4.1099999999999998E-2</c:v>
                </c:pt>
                <c:pt idx="9">
                  <c:v>3.0499999999999999E-2</c:v>
                </c:pt>
                <c:pt idx="10">
                  <c:v>3.1099999999999999E-2</c:v>
                </c:pt>
                <c:pt idx="11">
                  <c:v>3.2500000000000001E-2</c:v>
                </c:pt>
                <c:pt idx="12">
                  <c:v>3.9E-2</c:v>
                </c:pt>
                <c:pt idx="13">
                  <c:v>2.9600000000000001E-2</c:v>
                </c:pt>
                <c:pt idx="14">
                  <c:v>3.5000000000000003E-2</c:v>
                </c:pt>
                <c:pt idx="15">
                  <c:v>3.5999999999999997E-2</c:v>
                </c:pt>
                <c:pt idx="16">
                  <c:v>2.8799999999999999E-2</c:v>
                </c:pt>
                <c:pt idx="17">
                  <c:v>3.6900000000000002E-2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B17-4C97-A7A8-BDCAA93013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3890712"/>
        <c:axId val="673889072"/>
      </c:lineChart>
      <c:catAx>
        <c:axId val="673890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3889072"/>
        <c:crosses val="autoZero"/>
        <c:auto val="1"/>
        <c:lblAlgn val="ctr"/>
        <c:lblOffset val="100"/>
        <c:noMultiLvlLbl val="0"/>
      </c:catAx>
      <c:valAx>
        <c:axId val="673889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3890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png>
</file>

<file path=ppt/media/image31.png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1968" cy="466912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6333" y="0"/>
            <a:ext cx="3041968" cy="466912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r">
              <a:defRPr sz="1200"/>
            </a:lvl1pPr>
          </a:lstStyle>
          <a:p>
            <a:fld id="{7411570E-02BB-4AA6-86A8-8B028B23596D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1650" cy="3140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87" tIns="46644" rIns="93287" bIns="4664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993" y="4478476"/>
            <a:ext cx="5615940" cy="3664208"/>
          </a:xfrm>
          <a:prstGeom prst="rect">
            <a:avLst/>
          </a:prstGeom>
        </p:spPr>
        <p:txBody>
          <a:bodyPr vert="horz" lIns="93287" tIns="46644" rIns="93287" bIns="4664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9014"/>
            <a:ext cx="3041968" cy="466911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6333" y="8839014"/>
            <a:ext cx="3041968" cy="466911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r">
              <a:defRPr sz="1200"/>
            </a:lvl1pPr>
          </a:lstStyle>
          <a:p>
            <a:fld id="{95426613-5644-469F-9066-6A9855E2E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809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26613-5644-469F-9066-6A9855E2E06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26613-5644-469F-9066-6A9855E2E06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92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26613-5644-469F-9066-6A9855E2E06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728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26613-5644-469F-9066-6A9855E2E06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680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5FAF-043E-4212-ADAB-257351A51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C3D56A-677A-4846-8E01-91ECA4510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ECF2D-3D3A-4B26-8FC1-280161EC9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D88C5-0F3A-4922-807F-B639ECA8A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B3D09-EC98-43B3-9535-05C99D668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504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7DA0A-F2E1-4AB6-B814-94F328A62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00A30-0BC1-47F5-945A-B03D39E01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0BBCC-E210-4B35-9244-AEEBC801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16BED-56D4-48CA-AB34-1A171566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B3E8B-BCE3-489C-A900-00FA0CE67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592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7AC71B-FA0E-4263-8803-FF236D6CBF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7631C3-0353-4ADE-8030-3496133782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E6C79-7A9D-4F35-8323-B787DE941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3E926-7735-4D9F-A5D6-0DC24375E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91C41-C173-4055-A4DE-91401C932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76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A9E1A-5108-4C62-BDFC-5ECA8135E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C2CF5-A763-4529-AF71-4964E9554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72B8A-D8CC-4B4A-80D7-B86FE30AC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1A6A3-BA99-4709-9FE8-649F30345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6C71A-E021-40B8-9CD7-996223529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133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EB36E-A860-4BE8-8522-A5B0D07B4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F2A63-FA88-4048-B3D6-4CB54E938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199A4-F3FD-44F0-957F-6D793BBE1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884F0-2BE9-4A6F-B775-DD1F4FF6C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08A59-02F7-408E-B4DB-D5FA7C1AB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352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8B3FD-2006-4034-AD78-279DFDD34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6FCCC-0B61-4F39-A935-DD8E238D96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E2A66-6A3B-416F-A1E9-9673F9EDE2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31FF6E-E801-4C0D-B2BB-52268E649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5E23CB-3584-493C-B34C-176DF589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319F8-0B40-4246-90A7-B2DC07304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825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40CC9-E2CF-46AC-9F24-B51CDD256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88A3B-2087-4167-A7C8-4D4EB811E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71C976-2FE9-45B4-BE2D-E40133DEE0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2DEF8-F5CF-48B3-B163-FB4B7A0B88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731729-5FDF-4E07-A0EB-ABFE6A115F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9461A0-8ABA-4C79-8E81-C708FBF44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020F8D-912A-432C-86F0-06A9700DF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02AFDA-73AC-4BA4-AFF2-0C9E90D5E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480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EAE3B-4E1A-4371-9C60-2E3F9D4FA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C3E4EE-1C81-4603-A137-7ADAB29E8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F51EAD-E150-45E0-B6C9-720F7B800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C6C38-239E-4646-BAEE-66048343A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745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D5C145-3088-498C-9C68-2B502E90D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AE0A08-5011-4D25-B4C2-D2ED3E2B4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4318A-A44F-455C-851F-ED751F41F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924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6ED3A-711E-4E6E-AB40-BCCE45102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21049-3632-4F61-AA8D-6EDCD7512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5922EA-C1BF-4CD7-8CD7-331B0B5D9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8F3F8-0712-4B8B-A463-3531E8A21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C073D1-54DD-4FE2-97B1-68853D2FE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66B417-DF3E-4129-91BC-B03D60BFE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137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586DC-C4EC-4BAC-BA12-273AA7223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2F941F-14FE-44EB-82E7-3326AA8315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221576-C4D8-4536-8726-20DB95BFA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47EAFA-03C6-491B-BE91-6F64E6FC0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D3C64-19D0-4B9B-A906-5DC1AA160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903AC4-7F08-486F-A875-14B068E5F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733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2B3FF-B51D-4A62-9CDC-04D317C12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9169DE-1FB2-4F76-AB0A-0D0DB8F65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A301F-6D83-43A9-B2E3-05FB923EBE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3BC74-0278-49E2-A3AC-B0060C820A55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AFB8B-547F-4D8D-BA12-F6AAA260D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9E722-6717-4B9F-9F7E-303C0A68A6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9D431-614D-41CA-A402-C670B89AD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019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tiff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tiff"/><Relationship Id="rId4" Type="http://schemas.openxmlformats.org/officeDocument/2006/relationships/image" Target="../media/image27.tif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35FD-3679-4769-8994-20959E18A2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RNAseq</a:t>
            </a:r>
            <a:r>
              <a:rPr lang="en-US" dirty="0"/>
              <a:t> for Nrf2 effect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501D7-95EB-463C-81D7-218CE83BDA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Human/mouse control + knock out</a:t>
            </a:r>
          </a:p>
        </p:txBody>
      </p:sp>
    </p:spTree>
    <p:extLst>
      <p:ext uri="{BB962C8B-B14F-4D97-AF65-F5344CB8AC3E}">
        <p14:creationId xmlns:p14="http://schemas.microsoft.com/office/powerpoint/2010/main" val="1629908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2A79F0-6E99-48F6-85B4-F4E454044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5" y="423862"/>
            <a:ext cx="10763250" cy="6010275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1BE092F-5BDF-44EA-B0CB-EE3EE9ECC905}"/>
              </a:ext>
            </a:extLst>
          </p:cNvPr>
          <p:cNvSpPr/>
          <p:nvPr/>
        </p:nvSpPr>
        <p:spPr>
          <a:xfrm>
            <a:off x="1575582" y="998806"/>
            <a:ext cx="900332" cy="47126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037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7C2D6A-B9BA-4AE7-A38D-3CA0624D6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50" y="423862"/>
            <a:ext cx="8877300" cy="60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347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5FAD-776F-47AB-8664-329AA64EF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AG-SH DEG: AG group (AG1 and AG3) vs SH group (SH1, SH3)  -- 330 DEGs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357080-E790-4560-BF23-C9558C99A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290" y="1313618"/>
            <a:ext cx="8549420" cy="554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923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5FAD-776F-47AB-8664-329AA64EF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AG-SH DEG: AG group (AG1 and AG3) vs SH group (SH1, SH3)  -- 330 DEGs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7C7F29-CFDD-4269-9788-05D18737F2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200" y="1738209"/>
            <a:ext cx="6059599" cy="511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548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D09FF5-9AD9-4088-8824-8B8C588B1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3169" y="1400756"/>
            <a:ext cx="5114286" cy="483809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5A43DB7-4A7D-4101-91B9-02D9046643E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/>
              <a:t>AG-SH DEG: AG group (AG1 and AG3) vs SH group (SH1, SH3)  -- 330 DEGs</a:t>
            </a:r>
          </a:p>
        </p:txBody>
      </p:sp>
    </p:spTree>
    <p:extLst>
      <p:ext uri="{BB962C8B-B14F-4D97-AF65-F5344CB8AC3E}">
        <p14:creationId xmlns:p14="http://schemas.microsoft.com/office/powerpoint/2010/main" val="35274311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468198-E9C7-4CBA-908A-3707465CC8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430" y="400807"/>
            <a:ext cx="9701139" cy="645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40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191B3-FCCD-47C8-A033-7291DF8DB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Mouse samples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85E0A-C9D7-457C-A0AC-01ADF585E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US" b="1" dirty="0"/>
              <a:t>Samples</a:t>
            </a:r>
          </a:p>
          <a:p>
            <a:pPr lvl="1"/>
            <a:r>
              <a:rPr lang="en-US" dirty="0"/>
              <a:t>SH (3 samples)</a:t>
            </a:r>
          </a:p>
          <a:p>
            <a:pPr lvl="1"/>
            <a:r>
              <a:rPr lang="en-US" dirty="0"/>
              <a:t>AG (3 samples)</a:t>
            </a:r>
          </a:p>
          <a:p>
            <a:r>
              <a:rPr lang="en-US" b="1" dirty="0"/>
              <a:t>Objectives</a:t>
            </a:r>
          </a:p>
          <a:p>
            <a:pPr lvl="1"/>
            <a:r>
              <a:rPr lang="en-US" dirty="0"/>
              <a:t> to find differentially expressed genes and pathways due to AG treatment in mouse cells</a:t>
            </a:r>
          </a:p>
          <a:p>
            <a:r>
              <a:rPr lang="en-US" b="1" dirty="0"/>
              <a:t>Analysis</a:t>
            </a:r>
          </a:p>
          <a:p>
            <a:pPr lvl="1"/>
            <a:r>
              <a:rPr lang="en-US" dirty="0"/>
              <a:t>PCA: to show SH samples and AG samples cluster in two distinct groups. If not, some samples may be eliminated in the following analyses.</a:t>
            </a:r>
          </a:p>
          <a:p>
            <a:pPr lvl="1"/>
            <a:r>
              <a:rPr lang="en-US" dirty="0"/>
              <a:t>DEG4 (p&lt;0.01, log2FC&gt;1 or &lt;-1)</a:t>
            </a:r>
          </a:p>
          <a:p>
            <a:pPr lvl="1"/>
            <a:r>
              <a:rPr lang="en-US" dirty="0"/>
              <a:t>Heatmap using DEG4</a:t>
            </a:r>
          </a:p>
          <a:p>
            <a:pPr lvl="1"/>
            <a:r>
              <a:rPr lang="en-US" dirty="0"/>
              <a:t>Pathway analysis: to find what pathways may be upregulated/downregulated by AG treatment.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5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9F716-9801-420A-90AD-C273A2B69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Analyses --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F2E77-9EFA-4723-9930-5AC3063CA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lvl="0" indent="-514350">
              <a:buAutoNum type="arabicPeriod" startAt="6"/>
            </a:pPr>
            <a:r>
              <a:rPr lang="en-US" dirty="0"/>
              <a:t>Heatmap</a:t>
            </a:r>
          </a:p>
          <a:p>
            <a:pPr marL="914400" lvl="1" indent="-457200">
              <a:buFont typeface="+mj-lt"/>
              <a:buAutoNum type="alphaLcPeriod"/>
            </a:pPr>
            <a:r>
              <a:rPr lang="zh-CN" altLang="en-US" dirty="0"/>
              <a:t>用</a:t>
            </a:r>
            <a:r>
              <a:rPr lang="en-US" dirty="0"/>
              <a:t>DEG3</a:t>
            </a:r>
            <a:r>
              <a:rPr lang="zh-CN" altLang="en-US" dirty="0"/>
              <a:t>（</a:t>
            </a:r>
            <a:r>
              <a:rPr lang="en-US" dirty="0"/>
              <a:t>234</a:t>
            </a:r>
            <a:r>
              <a:rPr lang="zh-CN" altLang="en-US" dirty="0"/>
              <a:t>个基因）做</a:t>
            </a:r>
            <a:r>
              <a:rPr lang="en-US" dirty="0"/>
              <a:t>K70</a:t>
            </a:r>
            <a:r>
              <a:rPr lang="zh-CN" altLang="en-US" dirty="0"/>
              <a:t>，</a:t>
            </a:r>
            <a:r>
              <a:rPr lang="en-US" dirty="0"/>
              <a:t>K70P10</a:t>
            </a:r>
            <a:r>
              <a:rPr lang="zh-CN" altLang="en-US" dirty="0"/>
              <a:t>，</a:t>
            </a:r>
            <a:r>
              <a:rPr lang="en-US" dirty="0"/>
              <a:t>K70MD</a:t>
            </a:r>
            <a:r>
              <a:rPr lang="zh-CN" altLang="en-US" dirty="0"/>
              <a:t>，共</a:t>
            </a:r>
            <a:r>
              <a:rPr lang="en-US" dirty="0"/>
              <a:t>8</a:t>
            </a:r>
            <a:r>
              <a:rPr lang="zh-CN" altLang="en-US" dirty="0"/>
              <a:t>个标本</a:t>
            </a:r>
            <a:endParaRPr lang="en-US" dirty="0"/>
          </a:p>
          <a:p>
            <a:pPr marL="914400" lvl="1" indent="-457200">
              <a:buFont typeface="+mj-lt"/>
              <a:buAutoNum type="alphaLcPeriod"/>
            </a:pPr>
            <a:r>
              <a:rPr lang="zh-CN" altLang="en-US" dirty="0"/>
              <a:t>用</a:t>
            </a:r>
            <a:r>
              <a:rPr lang="en-US" dirty="0"/>
              <a:t>DEG1/DEG2/DEG3 overlap</a:t>
            </a:r>
            <a:r>
              <a:rPr lang="zh-CN" altLang="en-US" dirty="0"/>
              <a:t>的基因，做</a:t>
            </a:r>
            <a:r>
              <a:rPr lang="en-US" dirty="0"/>
              <a:t>K70</a:t>
            </a:r>
            <a:r>
              <a:rPr lang="zh-CN" altLang="en-US" dirty="0"/>
              <a:t>，</a:t>
            </a:r>
            <a:r>
              <a:rPr lang="en-US" dirty="0"/>
              <a:t>K70P10</a:t>
            </a:r>
            <a:r>
              <a:rPr lang="zh-CN" altLang="en-US" dirty="0"/>
              <a:t>，</a:t>
            </a:r>
            <a:r>
              <a:rPr lang="en-US" dirty="0"/>
              <a:t>K70MD</a:t>
            </a:r>
            <a:r>
              <a:rPr lang="zh-CN" altLang="en-US" dirty="0"/>
              <a:t>，共</a:t>
            </a:r>
            <a:r>
              <a:rPr lang="en-US" dirty="0"/>
              <a:t>8</a:t>
            </a:r>
            <a:r>
              <a:rPr lang="zh-CN" altLang="en-US" dirty="0"/>
              <a:t>个标本</a:t>
            </a:r>
            <a:endParaRPr lang="en-US" dirty="0"/>
          </a:p>
          <a:p>
            <a:pPr marL="514350" lvl="0" indent="-514350">
              <a:buAutoNum type="arabicPeriod" startAt="6"/>
            </a:pPr>
            <a:r>
              <a:rPr lang="en-US" dirty="0"/>
              <a:t>Pathway analysis</a:t>
            </a:r>
          </a:p>
          <a:p>
            <a:pPr marL="914400" lvl="1" indent="-457200">
              <a:buAutoNum type="alphaLcPeriod"/>
            </a:pPr>
            <a:r>
              <a:rPr lang="en-US" dirty="0"/>
              <a:t>DEG1</a:t>
            </a:r>
            <a:r>
              <a:rPr lang="zh-CN" altLang="en-US" dirty="0"/>
              <a:t>做</a:t>
            </a:r>
            <a:r>
              <a:rPr lang="en-US" dirty="0"/>
              <a:t>pathway analysis</a:t>
            </a:r>
            <a:r>
              <a:rPr lang="zh-CN" altLang="en-US" dirty="0"/>
              <a:t>证明</a:t>
            </a:r>
            <a:r>
              <a:rPr lang="en-US" altLang="zh-CN" dirty="0"/>
              <a:t>, </a:t>
            </a:r>
            <a:r>
              <a:rPr lang="zh-CN" altLang="en-US" dirty="0"/>
              <a:t> </a:t>
            </a:r>
            <a:r>
              <a:rPr lang="en-US" dirty="0"/>
              <a:t>P10 treatment downregulates NRF2 pathway and downregulates/upregulates some other pathways</a:t>
            </a:r>
          </a:p>
          <a:p>
            <a:pPr marL="914400" lvl="1" indent="-457200">
              <a:buAutoNum type="alphaLcPeriod"/>
            </a:pPr>
            <a:r>
              <a:rPr lang="en-US" dirty="0"/>
              <a:t>DEG2</a:t>
            </a:r>
            <a:r>
              <a:rPr lang="zh-CN" altLang="en-US" dirty="0"/>
              <a:t>做</a:t>
            </a:r>
            <a:r>
              <a:rPr lang="en-US" dirty="0"/>
              <a:t>pathway analysis</a:t>
            </a:r>
            <a:r>
              <a:rPr lang="zh-CN" altLang="en-US" dirty="0"/>
              <a:t>，证明</a:t>
            </a:r>
            <a:r>
              <a:rPr lang="en-US" dirty="0"/>
              <a:t>MD treatment downregulates NRF2 pathway and downregulates/upregulates some other pathways</a:t>
            </a:r>
          </a:p>
          <a:p>
            <a:pPr marL="914400" lvl="1" indent="-457200">
              <a:buAutoNum type="alphaLcPeriod"/>
            </a:pPr>
            <a:r>
              <a:rPr lang="en-US" dirty="0"/>
              <a:t>DEG3</a:t>
            </a:r>
            <a:r>
              <a:rPr lang="zh-CN" altLang="en-US" dirty="0"/>
              <a:t>做</a:t>
            </a:r>
            <a:r>
              <a:rPr lang="en-US" dirty="0"/>
              <a:t>pathway analysis</a:t>
            </a:r>
            <a:r>
              <a:rPr lang="zh-CN" altLang="en-US" dirty="0"/>
              <a:t>，佐证这个</a:t>
            </a:r>
            <a:r>
              <a:rPr lang="en-US" dirty="0"/>
              <a:t>list</a:t>
            </a:r>
            <a:r>
              <a:rPr lang="zh-CN" altLang="en-US" dirty="0"/>
              <a:t>确实是</a:t>
            </a:r>
            <a:r>
              <a:rPr lang="en-US" dirty="0"/>
              <a:t>NRF2 pathway</a:t>
            </a:r>
            <a:r>
              <a:rPr lang="zh-CN" altLang="en-US" dirty="0"/>
              <a:t>（当然会包括一些其它通路，而且所谓</a:t>
            </a:r>
            <a:r>
              <a:rPr lang="en-US" dirty="0"/>
              <a:t>NRF2 pathway</a:t>
            </a:r>
            <a:r>
              <a:rPr lang="zh-CN" altLang="en-US" dirty="0"/>
              <a:t>是一大类，在数据库里会显示为很多不同名字的通路，比如</a:t>
            </a:r>
            <a:r>
              <a:rPr lang="en-US" dirty="0"/>
              <a:t>redox regulation, response to oxidative stress, drug metabolism, …</a:t>
            </a:r>
            <a:r>
              <a:rPr lang="zh-CN" altLang="en-US" dirty="0"/>
              <a:t>）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8444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E3105-D20D-4A42-8529-1BEDD0612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Outstanding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B5E25-D8AD-43FF-8E75-CD3D2F907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PCA of 4 mouse samples</a:t>
            </a:r>
          </a:p>
          <a:p>
            <a:r>
              <a:rPr lang="en-US"/>
              <a:t>PCA </a:t>
            </a:r>
            <a:r>
              <a:rPr lang="en-US" dirty="0"/>
              <a:t>of 8 human samples</a:t>
            </a:r>
          </a:p>
          <a:p>
            <a:r>
              <a:rPr lang="en-US"/>
              <a:t>Upload </a:t>
            </a:r>
            <a:r>
              <a:rPr lang="en-US" dirty="0"/>
              <a:t>normed data of 8 human samples (for GSA by </a:t>
            </a:r>
            <a:r>
              <a:rPr lang="en-US" dirty="0" err="1"/>
              <a:t>Caizhi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84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804486-4E3E-41DB-A298-CF441DDEB8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48" y="3365731"/>
            <a:ext cx="5388541" cy="334979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F63313F-CDB7-444A-914D-B91BFAC95DF5}"/>
              </a:ext>
            </a:extLst>
          </p:cNvPr>
          <p:cNvGrpSpPr/>
          <p:nvPr/>
        </p:nvGrpSpPr>
        <p:grpSpPr>
          <a:xfrm>
            <a:off x="300048" y="167065"/>
            <a:ext cx="5388541" cy="3349796"/>
            <a:chOff x="246260" y="154769"/>
            <a:chExt cx="5388541" cy="334979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3B58C91-621E-4F0B-8B5F-2D2813408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260" y="154769"/>
              <a:ext cx="5388541" cy="334979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4C29CB-3B3B-4ED5-9F54-D496545DA9FC}"/>
                </a:ext>
              </a:extLst>
            </p:cNvPr>
            <p:cNvSpPr txBox="1"/>
            <p:nvPr/>
          </p:nvSpPr>
          <p:spPr>
            <a:xfrm>
              <a:off x="2490567" y="620070"/>
              <a:ext cx="8609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2550 DEGs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03EC6B6-C337-416B-BCF1-DB1CFA601776}"/>
              </a:ext>
            </a:extLst>
          </p:cNvPr>
          <p:cNvSpPr txBox="1"/>
          <p:nvPr/>
        </p:nvSpPr>
        <p:spPr>
          <a:xfrm>
            <a:off x="2563847" y="3831032"/>
            <a:ext cx="8636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2016 DEGs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52322D-D309-4BB8-A57E-2B110D0AB1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440" y="3535067"/>
            <a:ext cx="4344529" cy="33229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C1C2B56-F0BD-4291-AE9A-6E25953699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863" y="230891"/>
            <a:ext cx="4098609" cy="313484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0B9189A-8E7D-4E9E-82A5-B6D004420648}"/>
              </a:ext>
            </a:extLst>
          </p:cNvPr>
          <p:cNvSpPr txBox="1"/>
          <p:nvPr/>
        </p:nvSpPr>
        <p:spPr>
          <a:xfrm>
            <a:off x="8579165" y="3969531"/>
            <a:ext cx="8636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1727 DEGs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E44DA8-53DD-40C7-AAFF-AE14CD9DC41D}"/>
              </a:ext>
            </a:extLst>
          </p:cNvPr>
          <p:cNvSpPr txBox="1"/>
          <p:nvPr/>
        </p:nvSpPr>
        <p:spPr>
          <a:xfrm>
            <a:off x="8579165" y="693321"/>
            <a:ext cx="785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447 DEGs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B29F5D-FAC2-40B6-BFDB-2C9161A8155A}"/>
              </a:ext>
            </a:extLst>
          </p:cNvPr>
          <p:cNvSpPr txBox="1"/>
          <p:nvPr/>
        </p:nvSpPr>
        <p:spPr>
          <a:xfrm>
            <a:off x="5398963" y="61555"/>
            <a:ext cx="1595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DEG list 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D6F8BDE-C9A2-4FF8-81ED-E4A5FBE55B25}"/>
              </a:ext>
            </a:extLst>
          </p:cNvPr>
          <p:cNvSpPr/>
          <p:nvPr/>
        </p:nvSpPr>
        <p:spPr>
          <a:xfrm>
            <a:off x="7488806" y="3322933"/>
            <a:ext cx="3044415" cy="113224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696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04EE9-F00C-434F-9D9B-18DC4F097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Samples used in the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047D9-9338-4A8E-BB8B-46B64CD7B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Human samples: 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Control: K70 (3 samples)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P10-treated: K70P10 (2 samples, </a:t>
            </a:r>
            <a:r>
              <a:rPr lang="en-US" b="1" dirty="0"/>
              <a:t>sample#3 removed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MD-treated: K70MD (3 samples)</a:t>
            </a:r>
          </a:p>
          <a:p>
            <a:r>
              <a:rPr lang="en-US" b="1" dirty="0"/>
              <a:t>Mouse samples: 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SH (2 samples, </a:t>
            </a:r>
            <a:r>
              <a:rPr lang="en-US" b="1" dirty="0"/>
              <a:t>sample#2 removed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AG (2 samples, </a:t>
            </a:r>
            <a:r>
              <a:rPr lang="en-US" b="1" dirty="0"/>
              <a:t>sample#2 removed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MD-treated: K70MD (3 samples)</a:t>
            </a:r>
          </a:p>
          <a:p>
            <a:r>
              <a:rPr lang="en-US" b="1" dirty="0"/>
              <a:t>Purpose: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To validate P10 and MD as inhibitors of the NRF2 pathway in human ESCC cells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To find additional pathways affected by P10 and/or MD for future studies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To find differentially expressed genes and pathways due to AG treatment in mouse tissues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99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3781937-D91E-4031-A509-29C7B6170955}"/>
              </a:ext>
            </a:extLst>
          </p:cNvPr>
          <p:cNvGrpSpPr/>
          <p:nvPr/>
        </p:nvGrpSpPr>
        <p:grpSpPr>
          <a:xfrm>
            <a:off x="0" y="0"/>
            <a:ext cx="5135979" cy="3393524"/>
            <a:chOff x="6309094" y="111041"/>
            <a:chExt cx="5135979" cy="3393524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66A7262-4461-451D-944C-0B91C2042F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9094" y="111041"/>
              <a:ext cx="5135979" cy="339352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FDB3A22-1A1F-4983-B727-301356A5B393}"/>
                </a:ext>
              </a:extLst>
            </p:cNvPr>
            <p:cNvSpPr txBox="1"/>
            <p:nvPr/>
          </p:nvSpPr>
          <p:spPr>
            <a:xfrm>
              <a:off x="8484507" y="620069"/>
              <a:ext cx="7851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421 DEGs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139934C-7E86-4CEF-B0FF-CD24B49C6DF6}"/>
              </a:ext>
            </a:extLst>
          </p:cNvPr>
          <p:cNvGrpSpPr/>
          <p:nvPr/>
        </p:nvGrpSpPr>
        <p:grpSpPr>
          <a:xfrm>
            <a:off x="0" y="3242394"/>
            <a:ext cx="5135979" cy="3393524"/>
            <a:chOff x="6309094" y="3353435"/>
            <a:chExt cx="5135979" cy="339352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636D93E-3907-45F8-9B5A-1D9D392E21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9094" y="3353435"/>
              <a:ext cx="5135979" cy="339352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A5F32CD-D967-4598-90C9-438C170F6074}"/>
                </a:ext>
              </a:extLst>
            </p:cNvPr>
            <p:cNvSpPr txBox="1"/>
            <p:nvPr/>
          </p:nvSpPr>
          <p:spPr>
            <a:xfrm>
              <a:off x="8484507" y="3818735"/>
              <a:ext cx="7851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258 DEGs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2A90F8-CB37-4555-983C-5E1C9691E84D}"/>
              </a:ext>
            </a:extLst>
          </p:cNvPr>
          <p:cNvSpPr txBox="1"/>
          <p:nvPr/>
        </p:nvSpPr>
        <p:spPr>
          <a:xfrm>
            <a:off x="5398963" y="61555"/>
            <a:ext cx="1595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DEG list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D72905-0669-4C11-A2B7-63F529F3EA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023" y="3600034"/>
            <a:ext cx="4375687" cy="30358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85FC51-D8F1-4FD3-9786-58F1D9ED15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023" y="323165"/>
            <a:ext cx="4375687" cy="303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2689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B2A90F8-CB37-4555-983C-5E1C9691E84D}"/>
              </a:ext>
            </a:extLst>
          </p:cNvPr>
          <p:cNvSpPr txBox="1"/>
          <p:nvPr/>
        </p:nvSpPr>
        <p:spPr>
          <a:xfrm>
            <a:off x="4866209" y="123949"/>
            <a:ext cx="1595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DEG list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D72905-0669-4C11-A2B7-63F529F3EA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59" y="3600034"/>
            <a:ext cx="4375687" cy="30358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85FC51-D8F1-4FD3-9786-58F1D9ED15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59" y="323165"/>
            <a:ext cx="4375687" cy="30358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EDFE1A-D3F6-465A-A6BB-042FE38E43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183" y="3510738"/>
            <a:ext cx="4633095" cy="3214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339E27-517A-4ABA-84F6-D73F080635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183" y="385559"/>
            <a:ext cx="4633095" cy="32144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119A31B-AB71-4520-B2D2-DB0056A03860}"/>
              </a:ext>
            </a:extLst>
          </p:cNvPr>
          <p:cNvSpPr txBox="1"/>
          <p:nvPr/>
        </p:nvSpPr>
        <p:spPr>
          <a:xfrm>
            <a:off x="8579165" y="3969531"/>
            <a:ext cx="8636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1990 DEGs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373910C-8F73-45ED-985D-4751841B15D5}"/>
              </a:ext>
            </a:extLst>
          </p:cNvPr>
          <p:cNvSpPr/>
          <p:nvPr/>
        </p:nvSpPr>
        <p:spPr>
          <a:xfrm>
            <a:off x="7488806" y="3322933"/>
            <a:ext cx="3044415" cy="113224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266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0FE40B-75C8-43C2-9177-F9EBEE16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99" y="341256"/>
            <a:ext cx="5493939" cy="61754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D157EE-47DF-4BBC-9102-4D3A2EDAD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63" y="341256"/>
            <a:ext cx="5493939" cy="617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003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A90826-E64E-4910-AD6F-8F149A900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774" y="0"/>
            <a:ext cx="69964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003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F9878-77D9-414B-8D4D-9E87ED18E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635" y="0"/>
            <a:ext cx="744872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340D48-DDE2-4F5A-814A-FA259F60B041}"/>
              </a:ext>
            </a:extLst>
          </p:cNvPr>
          <p:cNvSpPr txBox="1"/>
          <p:nvPr/>
        </p:nvSpPr>
        <p:spPr>
          <a:xfrm>
            <a:off x="9983096" y="6131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E72E3E7-EF3A-4800-AFD5-FCEBF45FB3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8236010"/>
              </p:ext>
            </p:extLst>
          </p:nvPr>
        </p:nvGraphicFramePr>
        <p:xfrm>
          <a:off x="9820364" y="1497390"/>
          <a:ext cx="1447374" cy="4295303"/>
        </p:xfrm>
        <a:graphic>
          <a:graphicData uri="http://schemas.openxmlformats.org/drawingml/2006/table">
            <a:tbl>
              <a:tblPr/>
              <a:tblGrid>
                <a:gridCol w="1447374">
                  <a:extLst>
                    <a:ext uri="{9D8B030D-6E8A-4147-A177-3AD203B41FA5}">
                      <a16:colId xmlns:a16="http://schemas.microsoft.com/office/drawing/2014/main" val="4194368632"/>
                    </a:ext>
                  </a:extLst>
                </a:gridCol>
              </a:tblGrid>
              <a:tr h="4053474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AKR1B10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AKR1C2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AKR1C3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COX5B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DBI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JTB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NAA38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NT5C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ODC1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OSGIN1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PGD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PTDSS1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SLC7A11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TKT</a:t>
                      </a:r>
                    </a:p>
                    <a:p>
                      <a:pPr algn="l" fontAlgn="t"/>
                      <a:r>
                        <a:rPr lang="en-US" sz="1800" dirty="0">
                          <a:effectLst/>
                          <a:latin typeface="Lucida Console" panose="020B0609040504020204" pitchFamily="49" charset="0"/>
                        </a:rPr>
                        <a:t>TMEM14A</a:t>
                      </a:r>
                    </a:p>
                  </a:txBody>
                  <a:tcPr marL="43937" marR="0" marT="0" marB="58583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333619"/>
                  </a:ext>
                </a:extLst>
              </a:tr>
              <a:tr h="118417">
                <a:tc>
                  <a:txBody>
                    <a:bodyPr/>
                    <a:lstStyle/>
                    <a:p>
                      <a:pPr algn="l" fontAlgn="t"/>
                      <a:endParaRPr lang="en-US" sz="800" dirty="0">
                        <a:solidFill>
                          <a:srgbClr val="0000FF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8585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1209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F7802-523E-49D1-B183-DE9676179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Luke’s analysis on DEGs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EDCA0-7F47-4E19-90FB-1E07218BD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Group 1</a:t>
            </a:r>
          </a:p>
          <a:p>
            <a:pPr lvl="1"/>
            <a:r>
              <a:rPr lang="en-US" dirty="0"/>
              <a:t>MDDEG: 1727 genes</a:t>
            </a:r>
          </a:p>
          <a:p>
            <a:pPr lvl="1"/>
            <a:r>
              <a:rPr lang="en-US" dirty="0"/>
              <a:t>P10DEG: 1990 genes</a:t>
            </a:r>
          </a:p>
          <a:p>
            <a:pPr lvl="1"/>
            <a:r>
              <a:rPr lang="en-US" dirty="0"/>
              <a:t>MDDEG-P10DEG overlap: 531 genes</a:t>
            </a:r>
          </a:p>
          <a:p>
            <a:r>
              <a:rPr lang="en-US" dirty="0"/>
              <a:t>Group 2</a:t>
            </a:r>
          </a:p>
          <a:p>
            <a:pPr lvl="1"/>
            <a:r>
              <a:rPr lang="en-US" dirty="0"/>
              <a:t>ESCCNRF2 gene: 234 genes</a:t>
            </a:r>
          </a:p>
          <a:p>
            <a:pPr lvl="1"/>
            <a:r>
              <a:rPr lang="en-US" dirty="0"/>
              <a:t>MDDEG-ESCCNRF2 overlap: 47 genes</a:t>
            </a:r>
          </a:p>
          <a:p>
            <a:pPr lvl="1"/>
            <a:r>
              <a:rPr lang="en-US" dirty="0"/>
              <a:t>P10DEG-ESCCNRF2 overlap: 43 genes</a:t>
            </a:r>
          </a:p>
          <a:p>
            <a:r>
              <a:rPr lang="en-US" dirty="0"/>
              <a:t>Group 3</a:t>
            </a:r>
          </a:p>
          <a:p>
            <a:pPr lvl="1"/>
            <a:r>
              <a:rPr lang="en-US" dirty="0"/>
              <a:t>NRF2 </a:t>
            </a:r>
            <a:r>
              <a:rPr lang="en-US" dirty="0" err="1"/>
              <a:t>RNAseq</a:t>
            </a:r>
            <a:r>
              <a:rPr lang="en-US" dirty="0"/>
              <a:t> (mouse esophagus): 1940 genes</a:t>
            </a:r>
          </a:p>
          <a:p>
            <a:pPr lvl="1"/>
            <a:r>
              <a:rPr lang="en-US" dirty="0" err="1"/>
              <a:t>With_human_homolog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1557</a:t>
            </a:r>
          </a:p>
          <a:p>
            <a:pPr lvl="1"/>
            <a:r>
              <a:rPr lang="en-US" dirty="0"/>
              <a:t>MDDEG-</a:t>
            </a:r>
            <a:r>
              <a:rPr lang="en-US" dirty="0" err="1"/>
              <a:t>RNAseq</a:t>
            </a:r>
            <a:r>
              <a:rPr lang="en-US" dirty="0"/>
              <a:t> overlap: 184 (</a:t>
            </a:r>
            <a:r>
              <a:rPr lang="en-US" b="1" dirty="0">
                <a:solidFill>
                  <a:srgbClr val="FF0000"/>
                </a:solidFill>
              </a:rPr>
              <a:t>185</a:t>
            </a:r>
            <a:r>
              <a:rPr lang="en-US" dirty="0"/>
              <a:t>)genes</a:t>
            </a:r>
          </a:p>
          <a:p>
            <a:pPr lvl="1"/>
            <a:r>
              <a:rPr lang="en-US" dirty="0"/>
              <a:t>P10DEG-RNAseq overlap: 209 genes</a:t>
            </a:r>
          </a:p>
        </p:txBody>
      </p:sp>
    </p:spTree>
    <p:extLst>
      <p:ext uri="{BB962C8B-B14F-4D97-AF65-F5344CB8AC3E}">
        <p14:creationId xmlns:p14="http://schemas.microsoft.com/office/powerpoint/2010/main" val="24174468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1D5ACA-C5B1-44D4-A839-594276C0AF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497" y="0"/>
            <a:ext cx="7163005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0559803-2313-4C87-90CA-4D7336EC346A}"/>
              </a:ext>
            </a:extLst>
          </p:cNvPr>
          <p:cNvSpPr/>
          <p:nvPr/>
        </p:nvSpPr>
        <p:spPr>
          <a:xfrm>
            <a:off x="5754029" y="2665141"/>
            <a:ext cx="646771" cy="59101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1512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BF3EBC-D6EB-4189-954E-33EA40530A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148" y="0"/>
            <a:ext cx="72277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15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90E503-D59B-4475-A701-8D54673FB1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264" y="3530530"/>
            <a:ext cx="4122000" cy="33274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266FD7-1D83-4FDC-882A-9CB48FFC56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09" y="3530531"/>
            <a:ext cx="4122000" cy="33274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8FC8DD-7ABB-4E21-B172-6E84A9A642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264" y="-1"/>
            <a:ext cx="4122000" cy="33274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E9BED6A-293A-4D98-A73A-78B295AD6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09" y="0"/>
            <a:ext cx="4122000" cy="332746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4435446-3ADA-4D1E-8F83-CE8D85C4D5D6}"/>
              </a:ext>
            </a:extLst>
          </p:cNvPr>
          <p:cNvSpPr txBox="1"/>
          <p:nvPr/>
        </p:nvSpPr>
        <p:spPr>
          <a:xfrm>
            <a:off x="8528688" y="445687"/>
            <a:ext cx="785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220 DEGs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0399EA-1F3D-4CC4-B30A-07A285E828BC}"/>
              </a:ext>
            </a:extLst>
          </p:cNvPr>
          <p:cNvSpPr txBox="1"/>
          <p:nvPr/>
        </p:nvSpPr>
        <p:spPr>
          <a:xfrm>
            <a:off x="8528687" y="4014526"/>
            <a:ext cx="785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125 DEGs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FBF7FF-1D59-4D72-9AC7-3215DCF7D49A}"/>
              </a:ext>
            </a:extLst>
          </p:cNvPr>
          <p:cNvSpPr txBox="1"/>
          <p:nvPr/>
        </p:nvSpPr>
        <p:spPr>
          <a:xfrm>
            <a:off x="2487307" y="4005356"/>
            <a:ext cx="7066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63 DEGs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CE3C24-7862-4A2D-84DA-8093A6835BB0}"/>
              </a:ext>
            </a:extLst>
          </p:cNvPr>
          <p:cNvSpPr txBox="1"/>
          <p:nvPr/>
        </p:nvSpPr>
        <p:spPr>
          <a:xfrm>
            <a:off x="2487307" y="491156"/>
            <a:ext cx="785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102 </a:t>
            </a:r>
            <a:r>
              <a:rPr lang="en-US" sz="1200" b="1" dirty="0"/>
              <a:t>DEGs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E7B8FBC-DCDC-477A-A057-3B46118893C1}"/>
              </a:ext>
            </a:extLst>
          </p:cNvPr>
          <p:cNvSpPr/>
          <p:nvPr/>
        </p:nvSpPr>
        <p:spPr>
          <a:xfrm>
            <a:off x="8261873" y="3530530"/>
            <a:ext cx="1344706" cy="123510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0894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BC1CF6-92A1-44E8-A4DC-0F9FF4C1E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375" y="419100"/>
            <a:ext cx="695325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102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04EE9-F00C-434F-9D9B-18DC4F097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Bioinformatic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047D9-9338-4A8E-BB8B-46B64CD7B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Data QC 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FastQC</a:t>
            </a:r>
            <a:r>
              <a:rPr lang="en-US" dirty="0"/>
              <a:t> (v 0.11.5) for general QC metric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Unique alignment percentage assessment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Trim adapter (</a:t>
            </a:r>
            <a:r>
              <a:rPr lang="en-US" dirty="0" err="1"/>
              <a:t>cutadapt</a:t>
            </a:r>
            <a:r>
              <a:rPr lang="en-US" dirty="0"/>
              <a:t> v. 1.12, if applicable)</a:t>
            </a:r>
          </a:p>
          <a:p>
            <a:r>
              <a:rPr lang="en-US" b="1" dirty="0"/>
              <a:t>Alignment to the reference genome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Aligner STAR (v. 2.6.0c)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Human reference: (hg38)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Mouse reference: (mm10)</a:t>
            </a:r>
          </a:p>
          <a:p>
            <a:r>
              <a:rPr lang="en-US" b="1" dirty="0"/>
              <a:t>Quantification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FeatureCounts</a:t>
            </a:r>
            <a:r>
              <a:rPr lang="en-US" dirty="0"/>
              <a:t> (v. 1.5.1)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DESeq2 (v 1.34.1) for DEG detection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2881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DC3B99-B3CA-4CDB-B591-E93B4E33E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2933700"/>
            <a:ext cx="65532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7114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8DDBE-8B4E-4F10-BE1C-025E02516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 pass stops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9F86-560C-4315-9BDB-681F1A89F3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8931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000B0-9B37-4629-912E-096BE5485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homologue from </a:t>
            </a:r>
            <a:r>
              <a:rPr lang="en-US" dirty="0" err="1"/>
              <a:t>ensembl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52F32B-8926-43C3-9D6F-F456639ED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1809750"/>
            <a:ext cx="710565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7164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97989F39-0FF1-4AA9-B1FB-70E1196FEF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14093" y="1638430"/>
            <a:ext cx="11563814" cy="50783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 Human samples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(1) MDDEG (1727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genes）做Pathway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analysis：（a）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证明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NRF2 pathway significantly enriched？（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b）发现其它significantly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enriched pathways？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(2) P10DEG (1990 genes)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做Pathway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analysis：（a）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证明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NRF2 pathway significantly enriched？（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b）发现其它significantly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enriched pathways？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(3) MDDEG-P10DEG overlap（531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genes）做Pathway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analysis：发现MD和P10它们都能影响的significantly enriched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pathways，借此说明它们作用机制上的相似之处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？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(4) Use IPA or GSA for pathway analysis. Biologist-friendly pathway output (e.g.,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pathway, epidermal differentiation, drug metabolism) is preferred.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(5) MD作用在NRF2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pathway上的佐证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：（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a）MDDEG-ChIPseq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overlap有185/1557 genes；（b）MDDEG-ESCCNRF2 overlap有47/234 genes。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(6) P10作用在NRF2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pathway上的佐证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：（a）P10DEG-ChIPseq overlap有209/1557 genes；（b）P10DEG-ESCCNRF2 overlap有43/234 genes。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(7)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上传人RNAseq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normalized data spreadsheet (all 9 samples), I will ask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Caizhi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to do GSA analysis using data of 8 samples (without P10_3).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328326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97989F39-0FF1-4AA9-B1FB-70E1196FEF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14093" y="2543921"/>
            <a:ext cx="11563814" cy="23083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2. Mouse samples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(1) AG-SH DEG: AG group (AG1 and AG3) vs SH group (SH1, SH2, SH3)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(2) Volcano plot: AG group (AG1 and AG3) vs SH group (SH1, SH2, SH3). adjusted p&lt;0.01, log2FC&gt;1&lt;-1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(3) Heatmap with AG-SH DEG (adjusted p&lt;0.01, log2FC&gt;1&lt;-1): AG1, AG3, SH1, SH2, SH3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(4) Pathway analysis with AG-SH DEG (adjusted p&lt;0.01, log2FC&gt;1&lt;-1)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(5)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上传鼠RNAseq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normalized data spreadsheet (all 6 samples), I will ask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Caizhi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to do GSA analysis using data of 6 samples or 5 samples (without AG2).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417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8936278-05E0-40F6-9C84-19F68CCAF424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371850" y="2329688"/>
          <a:ext cx="5448300" cy="3262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A41802DA-13D9-48EE-96E8-63E39A6EF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Alignment evaluation – unique mapping %</a:t>
            </a:r>
          </a:p>
        </p:txBody>
      </p:sp>
    </p:spTree>
    <p:extLst>
      <p:ext uri="{BB962C8B-B14F-4D97-AF65-F5344CB8AC3E}">
        <p14:creationId xmlns:p14="http://schemas.microsoft.com/office/powerpoint/2010/main" val="3223720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E1466-DA97-409E-9C32-85B9B9013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74629-883A-4B4D-95CA-3A4DD037C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US" sz="1900" dirty="0"/>
              <a:t>Generate a DEG list (DEG1) by comparing K70 vs K70P10 (p&lt;0.01; log2FC&gt;1 or &lt;-1)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sz="1900" dirty="0"/>
              <a:t>Generate a DEG list (DEG2) by comparing K70 vs K70MD (p&lt;0.01; log2FC&gt;1 or &lt;-1)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sz="1900" dirty="0"/>
              <a:t>Use David’s gene list as DEG3 (229 positive and 5 negative). Note: Positive genes are upregulated in NRF2</a:t>
            </a:r>
            <a:r>
              <a:rPr lang="en-US" sz="1900" baseline="30000" dirty="0"/>
              <a:t>high</a:t>
            </a:r>
            <a:r>
              <a:rPr lang="en-US" sz="1900" dirty="0"/>
              <a:t> ESCC as compared with NRF2</a:t>
            </a:r>
            <a:r>
              <a:rPr lang="en-US" sz="1900" baseline="30000" dirty="0"/>
              <a:t>low</a:t>
            </a:r>
            <a:r>
              <a:rPr lang="en-US" sz="1900" dirty="0"/>
              <a:t> ESCC, and negative genes are downregulated. Therefore these 234 genes may be designated as NRF2-responsive genes in human ESCC.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sz="1900" dirty="0"/>
              <a:t>PCA of K70 (3 samples), K70MD (3 samples), and K70P10 (2 samples) to show distinct clustering</a:t>
            </a:r>
          </a:p>
          <a:p>
            <a:pPr marL="514350" lvl="0" indent="-514350">
              <a:buAutoNum type="arabicPeriod" startAt="5"/>
            </a:pPr>
            <a:r>
              <a:rPr lang="en-US" sz="1900" dirty="0"/>
              <a:t>VENN diagram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1900" dirty="0"/>
              <a:t>DEG1 and DEG2: </a:t>
            </a:r>
            <a:r>
              <a:rPr lang="zh-CN" altLang="en-US" sz="1900" dirty="0"/>
              <a:t>理论上</a:t>
            </a:r>
            <a:r>
              <a:rPr lang="en-US" sz="1900" dirty="0"/>
              <a:t>DEG2</a:t>
            </a:r>
            <a:r>
              <a:rPr lang="zh-CN" altLang="en-US" sz="1900" dirty="0"/>
              <a:t>应该包括</a:t>
            </a:r>
            <a:r>
              <a:rPr lang="en-US" sz="1900" dirty="0"/>
              <a:t>&gt;=50% DEG1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1900" dirty="0"/>
              <a:t>DEG1 and DEG3: </a:t>
            </a:r>
            <a:r>
              <a:rPr lang="zh-CN" altLang="en-US" sz="1900" dirty="0"/>
              <a:t>说明</a:t>
            </a:r>
            <a:r>
              <a:rPr lang="en-US" sz="1900" dirty="0"/>
              <a:t>P10</a:t>
            </a:r>
            <a:r>
              <a:rPr lang="zh-CN" altLang="en-US" sz="1900" dirty="0"/>
              <a:t>处理细胞后，那些变化的基因中有多少受</a:t>
            </a:r>
            <a:r>
              <a:rPr lang="en-US" sz="1900" dirty="0"/>
              <a:t>NRF2</a:t>
            </a:r>
            <a:r>
              <a:rPr lang="zh-CN" altLang="en-US" sz="1900" dirty="0"/>
              <a:t>调控？</a:t>
            </a:r>
            <a:endParaRPr lang="en-US" sz="1900" dirty="0"/>
          </a:p>
          <a:p>
            <a:pPr marL="914400" lvl="1" indent="-457200">
              <a:buFont typeface="+mj-lt"/>
              <a:buAutoNum type="alphaLcPeriod"/>
            </a:pPr>
            <a:r>
              <a:rPr lang="en-US" sz="1900" dirty="0"/>
              <a:t>DEG2 and DEG3: </a:t>
            </a:r>
            <a:r>
              <a:rPr lang="zh-CN" altLang="en-US" sz="1900" dirty="0"/>
              <a:t>说明</a:t>
            </a:r>
            <a:r>
              <a:rPr lang="en-US" sz="1900" dirty="0"/>
              <a:t>MD</a:t>
            </a:r>
            <a:r>
              <a:rPr lang="zh-CN" altLang="en-US" sz="1900" dirty="0"/>
              <a:t>处理细胞后，那些变化的基因中有多少受</a:t>
            </a:r>
            <a:r>
              <a:rPr lang="en-US" sz="1900" dirty="0"/>
              <a:t>NRF2</a:t>
            </a:r>
            <a:r>
              <a:rPr lang="zh-CN" altLang="en-US" sz="1900" dirty="0"/>
              <a:t>调控？</a:t>
            </a:r>
            <a:endParaRPr lang="en-US" sz="1900" dirty="0"/>
          </a:p>
          <a:p>
            <a:pPr marL="914400" lvl="1" indent="-457200">
              <a:buFont typeface="+mj-lt"/>
              <a:buAutoNum type="alphaLcPeriod"/>
            </a:pPr>
            <a:r>
              <a:rPr lang="en-US" sz="1900" dirty="0"/>
              <a:t>DEG1, DEG2 and DEG3</a:t>
            </a:r>
            <a:r>
              <a:rPr lang="zh-CN" altLang="en-US" sz="1900" dirty="0"/>
              <a:t>：说明</a:t>
            </a:r>
            <a:r>
              <a:rPr lang="en-US" sz="1900" dirty="0"/>
              <a:t>P10</a:t>
            </a:r>
            <a:r>
              <a:rPr lang="zh-CN" altLang="en-US" sz="1900" dirty="0"/>
              <a:t>或</a:t>
            </a:r>
            <a:r>
              <a:rPr lang="en-US" sz="1900" dirty="0"/>
              <a:t>MD</a:t>
            </a:r>
            <a:r>
              <a:rPr lang="zh-CN" altLang="en-US" sz="1900" dirty="0"/>
              <a:t>处理细胞后，那些共同变化的基因中有多少受</a:t>
            </a:r>
            <a:r>
              <a:rPr lang="en-US" sz="1900" dirty="0"/>
              <a:t>NRF2</a:t>
            </a:r>
            <a:r>
              <a:rPr lang="zh-CN" altLang="en-US" sz="1900" dirty="0"/>
              <a:t>调控？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231399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A5963-8526-464D-B5E3-E9313ADCB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corrected procedure for mouse samples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5877B-805F-48B4-8A1D-F47F70232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AG-SH DEG: AG group (AG1 and AG3) vs SH group (SH1, SH3)</a:t>
            </a:r>
          </a:p>
          <a:p>
            <a:r>
              <a:rPr lang="en-US" dirty="0"/>
              <a:t>Volcano plot: AG group (AG1 and AG3) vs SH group (SH1, SH3). adjusted p&lt;0.01, log2FC&gt;1&lt;-1</a:t>
            </a:r>
          </a:p>
          <a:p>
            <a:r>
              <a:rPr lang="en-US" dirty="0"/>
              <a:t>Heatmap with AG-SH DEG (adjusted p&lt;0.01, log2FC&gt;1&lt;-1): AG1, AG3, SH1, SH3</a:t>
            </a:r>
          </a:p>
          <a:p>
            <a:r>
              <a:rPr lang="en-US" dirty="0"/>
              <a:t>Pathway analysis with AG-SH DEG (adjusted p&lt;0.01, log2FC&gt;1&lt;-1)</a:t>
            </a:r>
          </a:p>
          <a:p>
            <a:r>
              <a:rPr lang="en-US" altLang="ja-JP" dirty="0"/>
              <a:t>Upload </a:t>
            </a:r>
            <a:r>
              <a:rPr lang="en-US" dirty="0" err="1"/>
              <a:t>RNAseq</a:t>
            </a:r>
            <a:r>
              <a:rPr lang="en-US" dirty="0"/>
              <a:t> normalized data spreadsheet (all 6 samples), I will ask </a:t>
            </a:r>
            <a:r>
              <a:rPr lang="en-US" dirty="0" err="1"/>
              <a:t>Caizhi</a:t>
            </a:r>
            <a:r>
              <a:rPr lang="en-US" dirty="0"/>
              <a:t> to do GSA analysis using data of 6 samples or 4 samples (without AG2/SH2).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312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A5963-8526-464D-B5E3-E9313ADCB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corrected procedure for mouse samples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5877B-805F-48B4-8A1D-F47F70232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AG-SH DEG: AG group (AG1 and AG3) vs SH group (SH1, SH3)</a:t>
            </a:r>
          </a:p>
          <a:p>
            <a:r>
              <a:rPr lang="en-US" dirty="0"/>
              <a:t>Volcano plot: AG group (AG1 and AG3) vs SH group (SH1, SH3). adjusted p&lt;0.01, log2FC&gt;1&lt;-1</a:t>
            </a:r>
          </a:p>
          <a:p>
            <a:r>
              <a:rPr lang="en-US" dirty="0"/>
              <a:t>Heatmap with AG-SH DEG (adjusted p&lt;0.01, log2FC&gt;1&lt;-1): AG1, AG3, SH1, SH3</a:t>
            </a:r>
          </a:p>
          <a:p>
            <a:r>
              <a:rPr lang="en-US" dirty="0"/>
              <a:t>Pathway analysis with AG-SH DEG (adjusted p&lt;0.01, log2FC&gt;1&lt;-1)</a:t>
            </a:r>
          </a:p>
          <a:p>
            <a:r>
              <a:rPr lang="en-US" altLang="ja-JP" dirty="0"/>
              <a:t>Upload </a:t>
            </a:r>
            <a:r>
              <a:rPr lang="en-US" dirty="0" err="1"/>
              <a:t>RNAseq</a:t>
            </a:r>
            <a:r>
              <a:rPr lang="en-US" dirty="0"/>
              <a:t> normalized data spreadsheet (all 6 samples), I will ask </a:t>
            </a:r>
            <a:r>
              <a:rPr lang="en-US" dirty="0" err="1"/>
              <a:t>Caizhi</a:t>
            </a:r>
            <a:r>
              <a:rPr lang="en-US" dirty="0"/>
              <a:t> to do GSA analysis using data of 6 samples or 4 samples (without AG2/SH2).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604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5FAD-776F-47AB-8664-329AA64EF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AG-SH DEG: AG group (AG1 and AG3) vs SH group (SH1, SH3)  -- 1150 DEGs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518D3F-6E3F-485A-AB99-81204E61D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843" y="1605549"/>
            <a:ext cx="7458314" cy="525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768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5FAD-776F-47AB-8664-329AA64EF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AG-SH DEG: AG group (AG1 and AG3) vs SH group (SH1, SH3)  -- 1150 DEGs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B57A0F-6101-4901-BCC8-CBEF38A88C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805" y="1563346"/>
            <a:ext cx="6276389" cy="529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0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18099</TotalTime>
  <Words>1187</Words>
  <Application>Microsoft Office PowerPoint</Application>
  <PresentationFormat>Widescreen</PresentationFormat>
  <Paragraphs>142</Paragraphs>
  <Slides>34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Lucida Console</vt:lpstr>
      <vt:lpstr>Office Theme</vt:lpstr>
      <vt:lpstr>RNAseq for Nrf2 effect</vt:lpstr>
      <vt:lpstr>Samples used in the analysis</vt:lpstr>
      <vt:lpstr>Bioinformatic analysis</vt:lpstr>
      <vt:lpstr>Alignment evaluation – unique mapping %</vt:lpstr>
      <vt:lpstr>Analyses</vt:lpstr>
      <vt:lpstr>A corrected procedure for mouse samples</vt:lpstr>
      <vt:lpstr>A corrected procedure for mouse samples</vt:lpstr>
      <vt:lpstr>AG-SH DEG: AG group (AG1 and AG3) vs SH group (SH1, SH3)  -- 1150 DEGs</vt:lpstr>
      <vt:lpstr>AG-SH DEG: AG group (AG1 and AG3) vs SH group (SH1, SH3)  -- 1150 DEGs</vt:lpstr>
      <vt:lpstr>PowerPoint Presentation</vt:lpstr>
      <vt:lpstr>PowerPoint Presentation</vt:lpstr>
      <vt:lpstr>AG-SH DEG: AG group (AG1 and AG3) vs SH group (SH1, SH3)  -- 330 DEGs</vt:lpstr>
      <vt:lpstr>AG-SH DEG: AG group (AG1 and AG3) vs SH group (SH1, SH3)  -- 330 DEGs</vt:lpstr>
      <vt:lpstr>PowerPoint Presentation</vt:lpstr>
      <vt:lpstr>PowerPoint Presentation</vt:lpstr>
      <vt:lpstr>Mouse samples</vt:lpstr>
      <vt:lpstr>Analyses -- continued</vt:lpstr>
      <vt:lpstr>Outstanding requests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Luke’s analysis on DEGs lists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Fourth pass stops here</vt:lpstr>
      <vt:lpstr>Get homologue from ensembl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RNAseq in production</dc:title>
  <dc:creator>Li, Jianying (NIH/NIEHS) [C]</dc:creator>
  <cp:lastModifiedBy>Li, Jianying (NIH/NIEHS) [C]</cp:lastModifiedBy>
  <cp:revision>144</cp:revision>
  <cp:lastPrinted>2019-11-25T21:07:13Z</cp:lastPrinted>
  <dcterms:created xsi:type="dcterms:W3CDTF">2019-11-01T14:01:58Z</dcterms:created>
  <dcterms:modified xsi:type="dcterms:W3CDTF">2020-01-03T13:16:29Z</dcterms:modified>
</cp:coreProperties>
</file>